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7" r:id="rId2"/>
    <p:sldId id="257" r:id="rId3"/>
    <p:sldId id="576" r:id="rId4"/>
    <p:sldId id="583" r:id="rId5"/>
    <p:sldId id="581" r:id="rId6"/>
    <p:sldId id="361" r:id="rId7"/>
    <p:sldId id="584" r:id="rId8"/>
    <p:sldId id="588" r:id="rId9"/>
    <p:sldId id="586" r:id="rId10"/>
    <p:sldId id="589" r:id="rId11"/>
    <p:sldId id="587" r:id="rId12"/>
    <p:sldId id="590" r:id="rId13"/>
    <p:sldId id="585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Illmann" initials="DI" lastIdx="1" clrIdx="0">
    <p:extLst>
      <p:ext uri="{19B8F6BF-5375-455C-9EA6-DF929625EA0E}">
        <p15:presenceInfo xmlns:p15="http://schemas.microsoft.com/office/powerpoint/2012/main" userId="Dieter Ill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6292F-7669-4F28-ACA1-11ED3540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3E42E4-1D56-4B2C-B03A-B761CB049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1C3C4-51BA-43E8-A3A7-1D6617E2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6B1B4E-4D45-4BCE-9F85-0343F9C3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6D34D5-F4D8-4BB7-9533-B0E981FB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10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3BB5D-8082-4203-BD6A-AB74600D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CF707C-03CA-4761-8E79-04DAEC617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25D5B6-A9FB-49B1-8748-33ADB1BA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0C759E-F6EB-421B-87D2-9AC1A4A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E77223-E73D-4F58-94F5-F5690AB7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48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C07DB2-2208-4295-9CA1-0F6CD7C1A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B6ADCC-6135-497F-A092-E59787549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220533-4AB5-4782-BA4B-0F81D715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EAE78C-AE3B-48D0-9F1F-5E0F1493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A8096-3067-45B6-836D-104FA210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2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5C6B7-5742-4012-9C84-D5F40F0D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34A43-2C87-47E3-8D7E-5659A52D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7D3241-85D5-48A2-9296-B3A75CAC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2FC97-265E-4C4F-9429-F513F251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4B4E2A-D8C8-42AB-9391-A5F6CB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44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AC31-F6F1-4559-8DF9-616B9352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15498D-8FD4-4072-8020-C1F09776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ABA25-E7C8-4852-AAE2-622E67F2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CDE126-D11A-4BA0-AB1B-F54C8C14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0DFEC4-CE43-4237-B65C-FDBCB221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70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99CF9-82F0-4496-A7D6-3B9D92E2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7D8E6-32C4-4631-A943-12D67C137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ADB998-DC69-4B0E-8E56-43A09442A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EFE42-966A-44F2-98D0-490E5167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137A47-3E43-4147-83C0-10A4D798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FCF352-89EB-4FBA-969B-8E1B0163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64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A38C7-902D-4417-9D48-79B282EE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A5BA52-9800-495E-A9C7-D59A1B55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F84B42-6978-4AC4-860A-907B9A38B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70E5C7-C731-4751-BEF5-4E3E322A5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A59D51-332B-4E3C-98EE-45C6AC577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DAFF12-D767-41A5-A853-DEFA20EA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F75ADA-1B16-4FE1-A9B8-2E922700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6976499-A2F2-4F20-926E-9638522B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50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EC6EF-8B0A-40C3-98D2-A698D90F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ABDA97-C032-4DFC-99E9-87E4117A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FB347-F991-483F-80B8-A01EDE21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CAD2E0-48D4-4CE1-891A-F5558AC1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86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044972-5E60-4F68-A414-914CF13A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77CFEA-48CF-4936-9D19-E7E842F8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057BDA-6E18-487F-94F7-35C43588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21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4ABC2-ED12-4700-9B24-AF631BB8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9B48C-F26B-48DE-A988-79154FD9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FF68F-F4E7-4C24-91CA-64E9AA395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FFD0EA-78EC-4FD7-A4B5-0A021EA8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B08D5-1992-4CB7-ACF1-C3FEF91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B6EDC2-F487-439B-9531-11EEDCA2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59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5CFDF-11C4-49CB-8757-047053C9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78EB2C-635A-43C4-B164-DDB415A06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419E45-D58F-4CDD-B6D6-46B747AD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CFFF39-AFBC-430E-AF34-46C87264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E0911A-5CB2-426F-9717-C4E225F9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CF955B-595A-42D5-A65B-164094A8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2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EB7385-8840-4194-886C-3E20BD92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162470-4193-4B7B-97B1-F65F7A62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E4DEA-0578-4562-A71D-BAAB6B809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52E2-115A-4E29-B280-279BD6B0BC77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D1639F-DB5D-48BA-BA70-A2806600A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0C69A-EE3C-4E06-86FD-E39DE447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ED3D0-9BCE-487D-86D1-B9DCF90B7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35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winkliges Dreieck 9">
            <a:extLst>
              <a:ext uri="{FF2B5EF4-FFF2-40B4-BE49-F238E27FC236}">
                <a16:creationId xmlns:a16="http://schemas.microsoft.com/office/drawing/2014/main" id="{F28AC305-D2A0-44B3-872F-240F5B8A6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593"/>
              </a:gs>
              <a:gs pos="50000">
                <a:srgbClr val="48BAE0"/>
              </a:gs>
              <a:gs pos="100000">
                <a:srgbClr val="007593"/>
              </a:gs>
            </a:gsLst>
            <a:lin ang="30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de-DE" altLang="en-US">
              <a:solidFill>
                <a:srgbClr val="FFFFFF"/>
              </a:solidFill>
              <a:latin typeface="Lucida Sans Unicode" panose="020B0602030504020204" pitchFamily="34" charset="0"/>
              <a:sym typeface="Lucida Sans Unicode" panose="020B0602030504020204" pitchFamily="34" charset="0"/>
            </a:endParaRPr>
          </a:p>
        </p:txBody>
      </p:sp>
      <p:grpSp>
        <p:nvGrpSpPr>
          <p:cNvPr id="14339" name="Gruppieren 1">
            <a:extLst>
              <a:ext uri="{FF2B5EF4-FFF2-40B4-BE49-F238E27FC236}">
                <a16:creationId xmlns:a16="http://schemas.microsoft.com/office/drawing/2014/main" id="{4A854737-015C-4380-B394-72513566619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953000"/>
            <a:ext cx="9144000" cy="1911350"/>
            <a:chOff x="0" y="0"/>
            <a:chExt cx="9147765" cy="2032192"/>
          </a:xfrm>
        </p:grpSpPr>
        <p:sp>
          <p:nvSpPr>
            <p:cNvPr id="14342" name="Freihandform 6">
              <a:extLst>
                <a:ext uri="{FF2B5EF4-FFF2-40B4-BE49-F238E27FC236}">
                  <a16:creationId xmlns:a16="http://schemas.microsoft.com/office/drawing/2014/main" id="{3BF23EC0-9D55-4E00-9B4F-66CEDFF36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278" y="0"/>
              <a:ext cx="7456487" cy="518816"/>
            </a:xfrm>
            <a:custGeom>
              <a:avLst/>
              <a:gdLst>
                <a:gd name="T0" fmla="*/ 2147483646 w 4697"/>
                <a:gd name="T1" fmla="*/ 0 h 367"/>
                <a:gd name="T2" fmla="*/ 2147483646 w 4697"/>
                <a:gd name="T3" fmla="*/ 733433357 h 367"/>
                <a:gd name="T4" fmla="*/ 0 w 4697"/>
                <a:gd name="T5" fmla="*/ 435664073 h 367"/>
                <a:gd name="T6" fmla="*/ 2147483646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DCAD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3" name="Freihandform 7">
              <a:extLst>
                <a:ext uri="{FF2B5EF4-FFF2-40B4-BE49-F238E27FC236}">
                  <a16:creationId xmlns:a16="http://schemas.microsoft.com/office/drawing/2014/main" id="{E2AFCD7F-8D4E-4B72-A0B3-5579DB5E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8" y="302630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4" name="Freihandform 10">
              <a:extLst>
                <a:ext uri="{FF2B5EF4-FFF2-40B4-BE49-F238E27FC236}">
                  <a16:creationId xmlns:a16="http://schemas.microsoft.com/office/drawing/2014/main" id="{F8B39E7E-6DE0-4AD0-A7E7-A8EC27D4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50992"/>
              <a:ext cx="9144000" cy="1981200"/>
            </a:xfrm>
            <a:custGeom>
              <a:avLst/>
              <a:gdLst>
                <a:gd name="T0" fmla="*/ 0 w 5760"/>
                <a:gd name="T1" fmla="*/ 0 h 1248"/>
                <a:gd name="T2" fmla="*/ 0 w 5760"/>
                <a:gd name="T3" fmla="*/ 2147483646 h 1248"/>
                <a:gd name="T4" fmla="*/ 2147483646 w 5760"/>
                <a:gd name="T5" fmla="*/ 2147483646 h 1248"/>
                <a:gd name="T6" fmla="*/ 2147483646 w 5760"/>
                <a:gd name="T7" fmla="*/ 1330642500 h 1248"/>
                <a:gd name="T8" fmla="*/ 0 w 5760"/>
                <a:gd name="T9" fmla="*/ 0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alphaModFix amt="50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45" name="Gerade Verbindung 11">
              <a:extLst>
                <a:ext uri="{FF2B5EF4-FFF2-40B4-BE49-F238E27FC236}">
                  <a16:creationId xmlns:a16="http://schemas.microsoft.com/office/drawing/2014/main" id="{2432E6E9-C481-45B4-9F31-1986B0011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477"/>
              <a:ext cx="9147765" cy="839943"/>
            </a:xfrm>
            <a:prstGeom prst="line">
              <a:avLst/>
            </a:prstGeom>
            <a:noFill/>
            <a:ln w="1206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340" name="Inhaltsplatzhalter 5" descr="N-Logo.JPG">
            <a:extLst>
              <a:ext uri="{FF2B5EF4-FFF2-40B4-BE49-F238E27FC236}">
                <a16:creationId xmlns:a16="http://schemas.microsoft.com/office/drawing/2014/main" id="{35282A0B-D572-47C3-9D4B-633B9A2670F1}"/>
              </a:ext>
            </a:extLst>
          </p:cNvPr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500064"/>
            <a:ext cx="7543800" cy="3335337"/>
          </a:xfrm>
        </p:spPr>
      </p:pic>
      <p:sp>
        <p:nvSpPr>
          <p:cNvPr id="14341" name="Textfeld 2">
            <a:extLst>
              <a:ext uri="{FF2B5EF4-FFF2-40B4-BE49-F238E27FC236}">
                <a16:creationId xmlns:a16="http://schemas.microsoft.com/office/drawing/2014/main" id="{10323B3A-CB2F-4D17-874D-0E6CE5FB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786189"/>
            <a:ext cx="67151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en-US" b="1">
                <a:solidFill>
                  <a:srgbClr val="000000"/>
                </a:solidFill>
                <a:sym typeface="Arial" panose="020B0604020202020204" pitchFamily="34" charset="0"/>
              </a:rPr>
              <a:t>Faltenbacher Jalousienbau GmbH &amp; Co. KG</a:t>
            </a:r>
            <a:endParaRPr lang="de-DE" altLang="en-US" b="1" u="sng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en-US" b="1">
                <a:solidFill>
                  <a:srgbClr val="000000"/>
                </a:solidFill>
                <a:sym typeface="Arial" panose="020B0604020202020204" pitchFamily="34" charset="0"/>
              </a:rPr>
              <a:t>Im Gewerbepark 15  92681 Erbendorf</a:t>
            </a:r>
            <a:endParaRPr lang="de-DE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en-US" b="1">
                <a:solidFill>
                  <a:srgbClr val="000000"/>
                </a:solidFill>
                <a:sym typeface="Arial" panose="020B0604020202020204" pitchFamily="34" charset="0"/>
              </a:rPr>
              <a:t>Telefon 0 96 82/92 20-0</a:t>
            </a:r>
            <a:endParaRPr lang="de-DE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en-US" b="1">
                <a:solidFill>
                  <a:srgbClr val="000000"/>
                </a:solidFill>
                <a:sym typeface="Arial" panose="020B0604020202020204" pitchFamily="34" charset="0"/>
              </a:rPr>
              <a:t>Telefax 0 96 82/38 23</a:t>
            </a:r>
            <a:endParaRPr lang="de-DE" altLang="en-US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>
              <a:solidFill>
                <a:srgbClr val="000000"/>
              </a:solidFill>
              <a:latin typeface="Lucida Sans Unicode" panose="020B0602030504020204" pitchFamily="34" charset="0"/>
              <a:sym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81871-47F7-485C-AF25-C187149A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8887F-E7EC-496C-A2B9-43F91034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b="1" dirty="0"/>
              <a:t>Anforderungen:</a:t>
            </a:r>
            <a:endParaRPr lang="de-DE" dirty="0"/>
          </a:p>
          <a:p>
            <a:r>
              <a:rPr lang="de-DE" dirty="0"/>
              <a:t>Zeichnerische Befähigung (z.B. beim Zeichnen von perspektivischen Darstellungen)</a:t>
            </a:r>
          </a:p>
          <a:p>
            <a:r>
              <a:rPr lang="de-DE" dirty="0"/>
              <a:t>Technisches Verständnis (z.B. beim Planen von Krankonstruktionen)</a:t>
            </a:r>
          </a:p>
          <a:p>
            <a:r>
              <a:rPr lang="de-DE" dirty="0"/>
              <a:t>Sorgfalt (z.B. beim Anfertigen präziser und normgerechter Zeichnungen)</a:t>
            </a:r>
          </a:p>
          <a:p>
            <a:r>
              <a:rPr lang="de-DE" dirty="0"/>
              <a:t>Räumliches Vorstellungsvermögen und rechnerische Fähigkeiten (z.B. beim dreidimensionalen Darstellen von Stahl- und Metallkonstruktionen, beim Berechnen von Maßen und Kennwerten)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b="1" dirty="0"/>
              <a:t>Welcher Schulabschluss wird erwartet?</a:t>
            </a:r>
            <a:endParaRPr lang="de-DE" dirty="0"/>
          </a:p>
          <a:p>
            <a:r>
              <a:rPr lang="de-DE" dirty="0"/>
              <a:t>Rechtlich ist keine bestimmte Schulbildung vorgeschrieben. In der Praxis stellen Betriebe </a:t>
            </a:r>
            <a:r>
              <a:rPr lang="de-DE" dirty="0" err="1"/>
              <a:t>überwie-gend</a:t>
            </a:r>
            <a:r>
              <a:rPr lang="de-DE" dirty="0"/>
              <a:t> Auszubildende mit </a:t>
            </a:r>
            <a:r>
              <a:rPr lang="de-DE" b="1" dirty="0"/>
              <a:t>mittlerem Bildungsabschluss </a:t>
            </a:r>
            <a:r>
              <a:rPr lang="de-DE" dirty="0"/>
              <a:t>ein. </a:t>
            </a:r>
          </a:p>
        </p:txBody>
      </p:sp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FDD0E23A-1448-4B3E-8E52-D9E3E0B3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791" y="490538"/>
            <a:ext cx="2714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E5F28-4655-4000-BBB7-A24C7F55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9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C6EF597-686C-4885-A74B-CF523BFA8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5534"/>
            <a:ext cx="10515600" cy="3271520"/>
          </a:xfrm>
          <a:prstGeom prst="rect">
            <a:avLst/>
          </a:prstGeom>
        </p:spPr>
      </p:pic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4C7F1B15-615F-43A5-9115-2E01C56A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791" y="490538"/>
            <a:ext cx="2714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8A60B-380B-441B-AF14-643BA570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26F946-D424-4AB5-A9FF-29A631B6D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de-DE" dirty="0"/>
          </a:p>
          <a:p>
            <a:r>
              <a:rPr lang="de-DE" b="1" dirty="0"/>
              <a:t>Anforderungen:</a:t>
            </a:r>
            <a:endParaRPr lang="de-DE" dirty="0"/>
          </a:p>
          <a:p>
            <a:r>
              <a:rPr lang="de-DE" dirty="0"/>
              <a:t>Organisatorische Fähigkeiten (z.B. Geschäftsreisen planen)</a:t>
            </a:r>
          </a:p>
          <a:p>
            <a:r>
              <a:rPr lang="de-DE" dirty="0"/>
              <a:t>Flexibilität (z.B. mit häufig wechselnden Aufgaben und Arbeitssituationen umgehen)</a:t>
            </a:r>
          </a:p>
          <a:p>
            <a:r>
              <a:rPr lang="de-DE" dirty="0"/>
              <a:t>Kaufmännisches Denken (z.B. beim Einholen von Aufträgen)</a:t>
            </a:r>
          </a:p>
          <a:p>
            <a:r>
              <a:rPr lang="de-DE" dirty="0"/>
              <a:t>Kunden- und Serviceorientierung (z.B. auf die Anliegen von Kunden eingehen)</a:t>
            </a:r>
          </a:p>
          <a:p>
            <a:r>
              <a:rPr lang="de-DE" dirty="0"/>
              <a:t>Sorgfalt sowie mündliches und schriftliches Ausdrucksvermögen (z.B. am Kundenempfang arbeiten, Geschäftsbriefe verfassen)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b="1" dirty="0"/>
              <a:t>Welcher Schulabschluss wird erwartet?</a:t>
            </a:r>
            <a:endParaRPr lang="de-DE" dirty="0"/>
          </a:p>
          <a:p>
            <a:r>
              <a:rPr lang="de-DE" dirty="0"/>
              <a:t>Rechtlich ist keine bestimmte Schulbildung vorgeschrieben. In der Praxis stellen Betriebe und Verwaltungen überwiegend Auszubildende mit </a:t>
            </a:r>
            <a:r>
              <a:rPr lang="de-DE" b="1" dirty="0"/>
              <a:t>mittlerem Bildungsabschluss </a:t>
            </a:r>
            <a:r>
              <a:rPr lang="de-DE" dirty="0"/>
              <a:t>oder </a:t>
            </a:r>
            <a:r>
              <a:rPr lang="de-DE" b="1" dirty="0"/>
              <a:t>Hochschulreife </a:t>
            </a:r>
            <a:r>
              <a:rPr lang="de-DE" dirty="0"/>
              <a:t>ein. </a:t>
            </a:r>
          </a:p>
        </p:txBody>
      </p:sp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3162F39D-3704-4B13-8AED-7F907B9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791" y="490538"/>
            <a:ext cx="2714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AF836-922A-46C7-B649-21CA716F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5A3ACD-77B6-4C80-A569-9B7CA25B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Wir bedanken uns für Euer Interesse </a:t>
            </a:r>
          </a:p>
          <a:p>
            <a:endParaRPr lang="de-DE" dirty="0"/>
          </a:p>
          <a:p>
            <a:pPr marL="914400" lvl="2" indent="0">
              <a:buNone/>
            </a:pPr>
            <a:r>
              <a:rPr lang="de-DE" dirty="0"/>
              <a:t>		</a:t>
            </a:r>
          </a:p>
          <a:p>
            <a:pPr marL="914400" lvl="2" indent="0">
              <a:buNone/>
            </a:pPr>
            <a:r>
              <a:rPr lang="de-DE" dirty="0"/>
              <a:t>			Faltenbacher </a:t>
            </a:r>
            <a:r>
              <a:rPr lang="de-DE" dirty="0" err="1"/>
              <a:t>Jalousienbau</a:t>
            </a:r>
            <a:r>
              <a:rPr lang="de-DE" dirty="0"/>
              <a:t> GmbH</a:t>
            </a:r>
          </a:p>
          <a:p>
            <a:pPr marL="914400" lvl="2" indent="0">
              <a:buNone/>
            </a:pPr>
            <a:r>
              <a:rPr lang="de-DE" dirty="0"/>
              <a:t>                    		Im Gewerbepark 15</a:t>
            </a:r>
          </a:p>
          <a:p>
            <a:pPr marL="914400" lvl="2" indent="0">
              <a:buNone/>
            </a:pPr>
            <a:r>
              <a:rPr lang="de-DE" dirty="0"/>
              <a:t>                      		92681 Erbendorf </a:t>
            </a:r>
          </a:p>
          <a:p>
            <a:pPr marL="914400" lvl="2" indent="0">
              <a:buNone/>
            </a:pPr>
            <a:r>
              <a:rPr lang="de-DE" dirty="0"/>
              <a:t> 			Tel.09682/9220-0</a:t>
            </a:r>
          </a:p>
          <a:p>
            <a:pPr marL="914400" lvl="2" indent="0">
              <a:buNone/>
            </a:pPr>
            <a:r>
              <a:rPr lang="de-DE" dirty="0"/>
              <a:t>          			</a:t>
            </a:r>
            <a:r>
              <a:rPr lang="de-DE" dirty="0" err="1"/>
              <a:t>e-mail</a:t>
            </a:r>
            <a:r>
              <a:rPr lang="de-DE" dirty="0"/>
              <a:t>: kontakt@faltenbacher.de </a:t>
            </a:r>
          </a:p>
        </p:txBody>
      </p:sp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C5795B4E-B746-4746-912D-CEF9CED5D56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906" y="427831"/>
            <a:ext cx="2714625" cy="1200150"/>
          </a:xfrm>
        </p:spPr>
      </p:pic>
    </p:spTree>
    <p:extLst>
      <p:ext uri="{BB962C8B-B14F-4D97-AF65-F5344CB8AC3E}">
        <p14:creationId xmlns:p14="http://schemas.microsoft.com/office/powerpoint/2010/main" val="21021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feld 9">
            <a:extLst>
              <a:ext uri="{FF2B5EF4-FFF2-40B4-BE49-F238E27FC236}">
                <a16:creationId xmlns:a16="http://schemas.microsoft.com/office/drawing/2014/main" id="{030148E9-D65D-4E7B-8909-87BBF67F4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586" y="1214439"/>
            <a:ext cx="244603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>
                <a:solidFill>
                  <a:srgbClr val="000000"/>
                </a:solidFill>
                <a:sym typeface="Arial" panose="020B0604020202020204" pitchFamily="34" charset="0"/>
              </a:rPr>
              <a:t>Illmann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>
                <a:solidFill>
                  <a:srgbClr val="000000"/>
                </a:solidFill>
                <a:sym typeface="Arial" panose="020B0604020202020204" pitchFamily="34" charset="0"/>
              </a:rPr>
              <a:t>Referent: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>
                <a:solidFill>
                  <a:srgbClr val="000000"/>
                </a:solidFill>
                <a:sym typeface="Arial" panose="020B0604020202020204" pitchFamily="34" charset="0"/>
              </a:rPr>
              <a:t>Dietmar Illmann: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>
                <a:solidFill>
                  <a:srgbClr val="000000"/>
                </a:solidFill>
                <a:sym typeface="Arial" panose="020B0604020202020204" pitchFamily="34" charset="0"/>
              </a:rPr>
              <a:t>Pascal Walter</a:t>
            </a:r>
          </a:p>
        </p:txBody>
      </p:sp>
      <p:sp>
        <p:nvSpPr>
          <p:cNvPr id="4102" name="Textfeld 6">
            <a:extLst>
              <a:ext uri="{FF2B5EF4-FFF2-40B4-BE49-F238E27FC236}">
                <a16:creationId xmlns:a16="http://schemas.microsoft.com/office/drawing/2014/main" id="{03028D7B-ABDF-4B6C-B4C3-83069F343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5" y="1214438"/>
            <a:ext cx="6248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/>
              <a:t>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/>
              <a:t>	 Technisch-Kaufmännischer Angestellter.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 dirty="0"/>
              <a:t> 	 Mitglied des Prüfungsausschusses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/>
              <a:t>	 Auszubildender </a:t>
            </a:r>
            <a:r>
              <a:rPr lang="de-DE" altLang="en-US" dirty="0"/>
              <a:t>3. Lehrjahr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n-US" dirty="0"/>
          </a:p>
        </p:txBody>
      </p:sp>
      <p:pic>
        <p:nvPicPr>
          <p:cNvPr id="15365" name="Inhaltsplatzhalter 5" descr="N-Logo.JPG">
            <a:extLst>
              <a:ext uri="{FF2B5EF4-FFF2-40B4-BE49-F238E27FC236}">
                <a16:creationId xmlns:a16="http://schemas.microsoft.com/office/drawing/2014/main" id="{C7753DD9-4BFC-4D81-9F37-7150E89EE9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442" y="614363"/>
            <a:ext cx="2714625" cy="1200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/>
      <p:bldP spid="4102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Faltenbacher 1">
            <a:extLst>
              <a:ext uri="{FF2B5EF4-FFF2-40B4-BE49-F238E27FC236}">
                <a16:creationId xmlns:a16="http://schemas.microsoft.com/office/drawing/2014/main" id="{3E2F3819-C66C-4D3E-A38C-45A08D2A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901700"/>
            <a:ext cx="87185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altenbacher 3">
            <a:extLst>
              <a:ext uri="{FF2B5EF4-FFF2-40B4-BE49-F238E27FC236}">
                <a16:creationId xmlns:a16="http://schemas.microsoft.com/office/drawing/2014/main" id="{8D8B78EB-85F1-40C8-B9BB-EDEDC2BC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760414"/>
            <a:ext cx="8551862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0A48E-AA53-4D6A-8DDE-EB41E462C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214"/>
            <a:ext cx="9144000" cy="2603353"/>
          </a:xfrm>
        </p:spPr>
        <p:txBody>
          <a:bodyPr/>
          <a:lstStyle/>
          <a:p>
            <a:r>
              <a:rPr lang="de-DE" dirty="0"/>
              <a:t> Wir stellen her: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2BEF9A-6158-441B-8078-73DC393C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7173"/>
            <a:ext cx="9144000" cy="4465467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Jalousien</a:t>
            </a:r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Rolladen</a:t>
            </a:r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Innenbeschattungen</a:t>
            </a:r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Markisen</a:t>
            </a:r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Insektenschutz</a:t>
            </a:r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Vordächer</a:t>
            </a:r>
          </a:p>
          <a:p>
            <a:pPr marL="3657600" lvl="7" indent="-457200" algn="just">
              <a:buFont typeface="Arial" panose="020B0604020202020204" pitchFamily="34" charset="0"/>
              <a:buChar char="•"/>
            </a:pPr>
            <a:r>
              <a:rPr lang="de-DE" sz="3200" dirty="0"/>
              <a:t>Sonderbau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3CC6CA09-2650-47B4-8831-032C2373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409" y="499504"/>
            <a:ext cx="2714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nhaltsplatzhalter 5" descr="N-Logo.JPG">
            <a:extLst>
              <a:ext uri="{FF2B5EF4-FFF2-40B4-BE49-F238E27FC236}">
                <a16:creationId xmlns:a16="http://schemas.microsoft.com/office/drawing/2014/main" id="{B5051C91-1F72-4504-AABD-D4D0A502EFE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88" y="92076"/>
            <a:ext cx="2714625" cy="1200150"/>
          </a:xfrm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654F21D-DB6A-4CBD-94F0-830439B19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92151"/>
            <a:ext cx="4660900" cy="3097213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3D00D781-4402-4669-9C40-48F1C971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188913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/>
              <a:t>Rollladen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9061253-64A9-4BD3-AC0D-BABA477D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357564"/>
            <a:ext cx="4681537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3850D2F4-88A1-4FDE-8BA9-756A27FE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486886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DE" altLang="en-US"/>
              <a:t>Jalousien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512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AFE2B-CE8A-43B5-9374-7A5F8B80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042"/>
            <a:ext cx="10515600" cy="667646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	Wir bilden aus: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88E18-5055-4CE3-B6B7-B327EB84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9904"/>
            <a:ext cx="10515600" cy="263705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856B6BF3-BDA8-4AF9-8D83-3F970B4C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115" y="422967"/>
            <a:ext cx="2714625" cy="12001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61AD29-08A8-4389-BE50-6EBA72CA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41885"/>
            <a:ext cx="10893287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A795A-AD32-4190-A358-0F0929A9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DEDB2-9432-42D4-AE73-ADB2B077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b="1" dirty="0"/>
              <a:t>Anforderungen:</a:t>
            </a:r>
            <a:endParaRPr lang="de-DE" dirty="0"/>
          </a:p>
          <a:p>
            <a:r>
              <a:rPr lang="de-DE" dirty="0"/>
              <a:t>Geschicklichkeit und Auge-Hand-Koordination (z.B. beim Zuschneiden von Geweben oder beim Befestigen von Rollladen- und Sonnenschutzsystemen)</a:t>
            </a:r>
          </a:p>
          <a:p>
            <a:r>
              <a:rPr lang="de-DE" dirty="0"/>
              <a:t>Umsicht (z.B. bei Montagearbeiten auf Leitern und Gerüsten)</a:t>
            </a:r>
          </a:p>
          <a:p>
            <a:r>
              <a:rPr lang="de-DE" dirty="0"/>
              <a:t>Teamfähigkeit (z.B. beim Transportieren und Montieren von sperrigen und schweren Rollladen- und Sonnenschutzsystemen)</a:t>
            </a:r>
          </a:p>
          <a:p>
            <a:r>
              <a:rPr lang="de-DE" dirty="0"/>
              <a:t>Serviceorientierung (z.B. bei der Kundenberatung)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Welcher Schulabschluss wird erwartet?</a:t>
            </a:r>
            <a:endParaRPr lang="de-DE" dirty="0"/>
          </a:p>
          <a:p>
            <a:r>
              <a:rPr lang="de-DE" dirty="0"/>
              <a:t>Rechtlich ist keine bestimmte Schulbildung vorgeschrieben. In der Praxis stellen Betriebe überwiegend Auszubildende mit </a:t>
            </a:r>
            <a:r>
              <a:rPr lang="de-DE" b="1" dirty="0"/>
              <a:t>Hauptschulabschluss* </a:t>
            </a:r>
            <a:r>
              <a:rPr lang="de-DE" dirty="0"/>
              <a:t>oder </a:t>
            </a:r>
            <a:r>
              <a:rPr lang="de-DE" b="1" dirty="0"/>
              <a:t>mittlerem Bildungsabschluss </a:t>
            </a:r>
            <a:r>
              <a:rPr lang="de-DE" dirty="0"/>
              <a:t>ein. </a:t>
            </a:r>
          </a:p>
        </p:txBody>
      </p:sp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9D36E8C9-0FD5-487C-865A-920E5A84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546" y="365125"/>
            <a:ext cx="2714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C44F1-33E9-4EB5-9AED-7C3E328B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9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339E8AC-5192-436F-9B00-279EE7AE2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0710"/>
            <a:ext cx="10515600" cy="3541167"/>
          </a:xfrm>
          <a:prstGeom prst="rect">
            <a:avLst/>
          </a:prstGeom>
        </p:spPr>
      </p:pic>
      <p:pic>
        <p:nvPicPr>
          <p:cNvPr id="4" name="Inhaltsplatzhalter 5" descr="N-Logo.JPG">
            <a:extLst>
              <a:ext uri="{FF2B5EF4-FFF2-40B4-BE49-F238E27FC236}">
                <a16:creationId xmlns:a16="http://schemas.microsoft.com/office/drawing/2014/main" id="{BBB1F61E-786D-4008-99D6-970D214D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791" y="490538"/>
            <a:ext cx="2714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Breitbild</PresentationFormat>
  <Paragraphs>84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Lucida Sans Unicode</vt:lpstr>
      <vt:lpstr>Office</vt:lpstr>
      <vt:lpstr>PowerPoint-Präsentation</vt:lpstr>
      <vt:lpstr>PowerPoint-Präsentation</vt:lpstr>
      <vt:lpstr>PowerPoint-Präsentation</vt:lpstr>
      <vt:lpstr>PowerPoint-Präsentation</vt:lpstr>
      <vt:lpstr> Wir stellen her: </vt:lpstr>
      <vt:lpstr>PowerPoint-Präsentation</vt:lpstr>
      <vt:lpstr>     Wir bilden aus: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Dewald</dc:creator>
  <cp:lastModifiedBy>Dieter Illmann</cp:lastModifiedBy>
  <cp:revision>20</cp:revision>
  <cp:lastPrinted>2021-05-02T13:50:47Z</cp:lastPrinted>
  <dcterms:created xsi:type="dcterms:W3CDTF">2021-04-30T06:56:41Z</dcterms:created>
  <dcterms:modified xsi:type="dcterms:W3CDTF">2021-05-03T16:22:16Z</dcterms:modified>
</cp:coreProperties>
</file>