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6"/>
  </p:notesMasterIdLst>
  <p:handoutMasterIdLst>
    <p:handoutMasterId r:id="rId7"/>
  </p:handoutMasterIdLst>
  <p:sldIdLst>
    <p:sldId id="313" r:id="rId2"/>
    <p:sldId id="333" r:id="rId3"/>
    <p:sldId id="352" r:id="rId4"/>
    <p:sldId id="355" r:id="rId5"/>
  </p:sldIdLst>
  <p:sldSz cx="9144000" cy="5143500" type="screen16x9"/>
  <p:notesSz cx="6797675" cy="9926638"/>
  <p:defaultTextStyle>
    <a:defPPr>
      <a:defRPr lang="de-DE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0031"/>
    <a:srgbClr val="C3D016"/>
    <a:srgbClr val="F29000"/>
    <a:srgbClr val="33CCFF"/>
    <a:srgbClr val="00B0F0"/>
    <a:srgbClr val="C50077"/>
    <a:srgbClr val="FF8000"/>
    <a:srgbClr val="050546"/>
    <a:srgbClr val="460505"/>
    <a:srgbClr val="75EF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017" autoAdjust="0"/>
    <p:restoredTop sz="94673" autoAdjust="0"/>
  </p:normalViewPr>
  <p:slideViewPr>
    <p:cSldViewPr snapToGrid="0">
      <p:cViewPr>
        <p:scale>
          <a:sx n="100" d="100"/>
          <a:sy n="100" d="100"/>
        </p:scale>
        <p:origin x="-840" y="-252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464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69D53-F899-4343-B94A-5FEFAD3F3C5B}" type="datetimeFigureOut">
              <a:rPr lang="de-DE" smtClean="0"/>
              <a:pPr/>
              <a:t>16.12.2020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DE801-27B8-4C40-B478-6011A5A7216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91416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3D25BE-AD48-AB41-8DA0-5F035A5BFCD5}" type="datetimeFigureOut">
              <a:rPr lang="de-DE" smtClean="0"/>
              <a:pPr/>
              <a:t>16.12.2020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BEE6E-ED64-3E4D-86CC-D0FD27B8B86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7769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BEE6E-ED64-3E4D-86CC-D0FD27B8B863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3049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 userDrawn="1"/>
        </p:nvSpPr>
        <p:spPr>
          <a:xfrm>
            <a:off x="2120192" y="4835723"/>
            <a:ext cx="4939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/>
            </a:pPr>
            <a:r>
              <a:rPr lang="de-DE" dirty="0" smtClean="0">
                <a:latin typeface="Arial"/>
                <a:cs typeface="Arial"/>
              </a:rPr>
              <a:t>	</a:t>
            </a:r>
            <a:r>
              <a:rPr lang="de-DE" b="1" cap="all" dirty="0" smtClean="0">
                <a:solidFill>
                  <a:schemeClr val="bg1"/>
                </a:solidFill>
                <a:latin typeface="+mn-lt"/>
                <a:cs typeface="Arial"/>
              </a:rPr>
              <a:t>www.schulewirtschaft-bayern.de</a:t>
            </a:r>
            <a:r>
              <a:rPr lang="de-DE" dirty="0" smtClean="0">
                <a:latin typeface="Arial"/>
                <a:cs typeface="Arial"/>
              </a:rPr>
              <a:t>	      </a:t>
            </a:r>
            <a:endParaRPr lang="de-DE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295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 xmlns:mv="urn:schemas-microsoft-com:mac:vml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-10800" y="4831707"/>
            <a:ext cx="9154800" cy="30002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37022" y="4003070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de-DE" dirty="0"/>
          </a:p>
        </p:txBody>
      </p:sp>
      <p:pic>
        <p:nvPicPr>
          <p:cNvPr id="8" name="Bild 7" descr="Logo Bayern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003" y="110162"/>
            <a:ext cx="2477942" cy="429459"/>
          </a:xfrm>
          <a:prstGeom prst="rect">
            <a:avLst/>
          </a:prstGeom>
        </p:spPr>
      </p:pic>
      <p:sp>
        <p:nvSpPr>
          <p:cNvPr id="9" name="Textfeld 8"/>
          <p:cNvSpPr txBox="1"/>
          <p:nvPr userDrawn="1"/>
        </p:nvSpPr>
        <p:spPr>
          <a:xfrm>
            <a:off x="2120192" y="4835723"/>
            <a:ext cx="4939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/>
            </a:pPr>
            <a:r>
              <a:rPr lang="de-DE" dirty="0" smtClean="0">
                <a:latin typeface="Arial"/>
                <a:cs typeface="Arial"/>
              </a:rPr>
              <a:t>	</a:t>
            </a:r>
            <a:r>
              <a:rPr lang="de-DE" b="1" cap="all" dirty="0" smtClean="0">
                <a:solidFill>
                  <a:schemeClr val="bg1"/>
                </a:solidFill>
                <a:latin typeface="+mn-lt"/>
                <a:cs typeface="Arial"/>
              </a:rPr>
              <a:t>www.schulewirtschaft-bayern.de</a:t>
            </a:r>
            <a:r>
              <a:rPr lang="de-DE" dirty="0" smtClean="0">
                <a:latin typeface="Arial"/>
                <a:cs typeface="Arial"/>
              </a:rPr>
              <a:t>      </a:t>
            </a:r>
            <a:endParaRPr lang="de-DE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647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 xmlns:mv="urn:schemas-microsoft-com:mac:vml">
      <p:transition>
        <p:cut/>
      </p:transition>
    </mc:Fallback>
  </mc:AlternateContent>
  <p:hf hdr="0" dt="0"/>
  <p:txStyles>
    <p:titleStyle>
      <a:lvl1pPr algn="l" defTabSz="457200" rtl="0" eaLnBrk="1" latinLnBrk="0" hangingPunct="1">
        <a:spcBef>
          <a:spcPct val="0"/>
        </a:spcBef>
        <a:buNone/>
        <a:defRPr sz="3200" b="1" i="0" kern="1200">
          <a:solidFill>
            <a:schemeClr val="tx1">
              <a:lumMod val="85000"/>
              <a:lumOff val="15000"/>
            </a:schemeClr>
          </a:solidFill>
          <a:latin typeface="Arial"/>
          <a:ea typeface="+mj-ea"/>
          <a:cs typeface="Arial"/>
        </a:defRPr>
      </a:lvl1pPr>
    </p:titleStyle>
    <p:bodyStyle>
      <a:lvl1pPr marL="355600" indent="-355600" algn="l" defTabSz="355600" rtl="0" eaLnBrk="1" latinLnBrk="0" hangingPunct="1">
        <a:spcBef>
          <a:spcPct val="20000"/>
        </a:spcBef>
        <a:buFont typeface="Arial"/>
        <a:buChar char="•"/>
        <a:defRPr sz="3200" b="1" i="0" kern="1200">
          <a:solidFill>
            <a:schemeClr val="tx1"/>
          </a:solidFill>
          <a:latin typeface="Arial"/>
          <a:ea typeface="+mn-ea"/>
          <a:cs typeface="Arial"/>
        </a:defRPr>
      </a:lvl1pPr>
      <a:lvl2pPr marL="355600" indent="-355600" algn="l" defTabSz="457200" rtl="0" eaLnBrk="1" latinLnBrk="0" hangingPunct="1">
        <a:spcBef>
          <a:spcPct val="20000"/>
        </a:spcBef>
        <a:buFont typeface="Arial"/>
        <a:buChar char="•"/>
        <a:tabLst/>
        <a:defRPr sz="28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355600" indent="-355600" algn="l" defTabSz="457200" rtl="0" eaLnBrk="1" latinLnBrk="0" hangingPunct="1">
        <a:spcBef>
          <a:spcPct val="20000"/>
        </a:spcBef>
        <a:buFont typeface="Arial"/>
        <a:buChar char="•"/>
        <a:defRPr sz="2400" b="1" i="0" kern="1200">
          <a:solidFill>
            <a:schemeClr val="tx1"/>
          </a:solidFill>
          <a:latin typeface="Arial"/>
          <a:ea typeface="+mn-ea"/>
          <a:cs typeface="Arial"/>
        </a:defRPr>
      </a:lvl3pPr>
      <a:lvl4pPr marL="228600" indent="-228600" algn="l" defTabSz="457200" rtl="0" eaLnBrk="1" latinLnBrk="0" hangingPunct="1">
        <a:spcBef>
          <a:spcPct val="20000"/>
        </a:spcBef>
        <a:buFont typeface="Arial"/>
        <a:buChar char="•"/>
        <a:defRPr sz="2000" b="1" i="0" kern="1200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457200" rtl="0" eaLnBrk="1" latinLnBrk="0" hangingPunct="1">
        <a:spcBef>
          <a:spcPct val="20000"/>
        </a:spcBef>
        <a:buFont typeface="Arial"/>
        <a:buNone/>
        <a:defRPr lang="de-DE" sz="2000" b="1" i="0" kern="1200" dirty="0" smtClean="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Titel-Fly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105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 xmlns:mv="urn:schemas-microsoft-com:mac:vml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697404"/>
            <a:ext cx="9144000" cy="615553"/>
          </a:xfrm>
          <a:prstGeom prst="rect">
            <a:avLst/>
          </a:prstGeom>
          <a:solidFill>
            <a:srgbClr val="E20031"/>
          </a:solidFill>
        </p:spPr>
        <p:txBody>
          <a:bodyPr wrap="square">
            <a:spAutoFit/>
          </a:bodyPr>
          <a:lstStyle/>
          <a:p>
            <a:r>
              <a:rPr lang="de-DE" sz="1800" b="1" dirty="0">
                <a:solidFill>
                  <a:schemeClr val="bg1"/>
                </a:solidFill>
              </a:rPr>
              <a:t> </a:t>
            </a:r>
            <a:r>
              <a:rPr lang="de-DE" sz="1800" b="1" dirty="0" smtClean="0">
                <a:solidFill>
                  <a:schemeClr val="bg1"/>
                </a:solidFill>
              </a:rPr>
              <a:t>  Verlosung digitale Veranstaltung</a:t>
            </a:r>
          </a:p>
          <a:p>
            <a:endParaRPr lang="de-DE" sz="1600" dirty="0" smtClean="0">
              <a:solidFill>
                <a:schemeClr val="bg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200025" y="1325546"/>
            <a:ext cx="893178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600" b="1" dirty="0" smtClean="0"/>
              <a:t>Start der Bewerbungsphase: 	</a:t>
            </a:r>
            <a:r>
              <a:rPr lang="de-DE" sz="1600" dirty="0" smtClean="0"/>
              <a:t>16. Dezember 2020</a:t>
            </a:r>
          </a:p>
          <a:p>
            <a:pPr>
              <a:lnSpc>
                <a:spcPct val="150000"/>
              </a:lnSpc>
            </a:pPr>
            <a:r>
              <a:rPr lang="de-DE" sz="1600" b="1" dirty="0" smtClean="0"/>
              <a:t>Bewerbungsende: 			</a:t>
            </a:r>
            <a:r>
              <a:rPr lang="de-DE" sz="1600" dirty="0" smtClean="0"/>
              <a:t>22. Januar 2021</a:t>
            </a:r>
          </a:p>
          <a:p>
            <a:pPr>
              <a:lnSpc>
                <a:spcPct val="150000"/>
              </a:lnSpc>
            </a:pPr>
            <a:r>
              <a:rPr lang="de-DE" sz="1600" b="1" dirty="0" smtClean="0"/>
              <a:t>Wer kann gewinnen: 			</a:t>
            </a:r>
            <a:r>
              <a:rPr lang="de-DE" sz="1600" dirty="0" smtClean="0"/>
              <a:t>alle Netzwerke SCHULEWIRTSCHAFT Bayern und deren 					Mitglieder</a:t>
            </a:r>
          </a:p>
          <a:p>
            <a:pPr>
              <a:lnSpc>
                <a:spcPct val="150000"/>
              </a:lnSpc>
            </a:pPr>
            <a:r>
              <a:rPr lang="de-DE" sz="1600" b="1" dirty="0" smtClean="0"/>
              <a:t>Was kann gewonnen werden:	</a:t>
            </a:r>
            <a:r>
              <a:rPr lang="de-DE" sz="1600" dirty="0" smtClean="0"/>
              <a:t>Die Gewinner erhalten entweder einen finanziellen 						Zuschuss oder eine Begleitung bei der Umsetzung des 					eigenen digitalen Veranstaltungsformats durch eine 						Agentur (Plattform </a:t>
            </a:r>
            <a:r>
              <a:rPr lang="de-DE" sz="1600" smtClean="0"/>
              <a:t>Adobe Connect</a:t>
            </a:r>
            <a:r>
              <a:rPr lang="de-DE" sz="1600" dirty="0" smtClean="0"/>
              <a:t>). </a:t>
            </a:r>
          </a:p>
          <a:p>
            <a:pPr>
              <a:lnSpc>
                <a:spcPct val="150000"/>
              </a:lnSpc>
            </a:pPr>
            <a:r>
              <a:rPr lang="de-DE" sz="1600" b="1" dirty="0" smtClean="0"/>
              <a:t>Schicken Sie Ihre Bewerbung an: 	</a:t>
            </a:r>
            <a:r>
              <a:rPr lang="de-DE" sz="1600" dirty="0" smtClean="0"/>
              <a:t>daniela.wiedenbach@bbw.de</a:t>
            </a:r>
          </a:p>
          <a:p>
            <a:pPr>
              <a:lnSpc>
                <a:spcPct val="150000"/>
              </a:lnSpc>
            </a:pP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409118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 xmlns:mv="urn:schemas-microsoft-com:mac:vml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2192" y="1272714"/>
            <a:ext cx="9131807" cy="3316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dirty="0" smtClean="0">
                <a:latin typeface="+mj-lt"/>
              </a:rPr>
              <a:t>Sie entscheiden in welchem Format Sie uns Ihre Bewerbung zu kommen lassen. Ihre Bewerbung gibt Einblick in folgende Inhalte:</a:t>
            </a:r>
          </a:p>
          <a:p>
            <a:endParaRPr lang="de-DE" sz="1600" dirty="0" smtClean="0">
              <a:latin typeface="+mj-lt"/>
            </a:endParaRP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de-DE" sz="1600" dirty="0" smtClean="0">
                <a:latin typeface="+mj-lt"/>
              </a:rPr>
              <a:t>Vision / Ziel 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de-DE" sz="1600" dirty="0" smtClean="0">
                <a:latin typeface="+mj-lt"/>
              </a:rPr>
              <a:t>Zielgruppe(n)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de-DE" sz="1600" dirty="0" smtClean="0">
                <a:latin typeface="+mj-lt"/>
              </a:rPr>
              <a:t>Umfang (zeitlicher Umfang der Vorbereitung u. Durchführung der Veranstaltung)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de-DE" sz="1600" dirty="0" smtClean="0">
                <a:latin typeface="+mj-lt"/>
              </a:rPr>
              <a:t>Kooperationspartner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de-DE" sz="1600" dirty="0" smtClean="0">
                <a:latin typeface="+mj-lt"/>
              </a:rPr>
              <a:t>Planung / Umsetzung (grober „Projektplan“ + grober Ablauf der Veranstaltung) 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de-DE" sz="1600" dirty="0" smtClean="0">
                <a:latin typeface="+mj-lt"/>
              </a:rPr>
              <a:t>Finanzieller Rahmen 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de-DE" sz="1600" dirty="0" smtClean="0">
                <a:latin typeface="+mj-lt"/>
              </a:rPr>
              <a:t>Ggf. welches Tool wird verwendet? Warum dieses? Wie wird die Praktikabilität für die Teilnehmer*innen sicher gestellt? 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de-DE" sz="1600" dirty="0" smtClean="0">
                <a:latin typeface="+mj-lt"/>
              </a:rPr>
              <a:t>Warum erhält Ihr Projekt den Zuschuss</a:t>
            </a:r>
            <a:r>
              <a:rPr lang="de-DE" sz="1600" smtClean="0">
                <a:latin typeface="+mj-lt"/>
              </a:rPr>
              <a:t>? 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0" y="665654"/>
            <a:ext cx="9144000" cy="615553"/>
          </a:xfrm>
          <a:prstGeom prst="rect">
            <a:avLst/>
          </a:prstGeom>
          <a:solidFill>
            <a:srgbClr val="E20031"/>
          </a:solidFill>
        </p:spPr>
        <p:txBody>
          <a:bodyPr wrap="square">
            <a:spAutoFit/>
          </a:bodyPr>
          <a:lstStyle/>
          <a:p>
            <a:r>
              <a:rPr lang="de-DE" sz="1800" b="1" dirty="0" smtClean="0">
                <a:solidFill>
                  <a:schemeClr val="bg1"/>
                </a:solidFill>
              </a:rPr>
              <a:t>Die Bewerbung  </a:t>
            </a:r>
          </a:p>
          <a:p>
            <a:endParaRPr lang="de-DE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204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 xmlns:mv="urn:schemas-microsoft-com:mac:vml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0" y="665654"/>
            <a:ext cx="9144000" cy="615553"/>
          </a:xfrm>
          <a:prstGeom prst="rect">
            <a:avLst/>
          </a:prstGeom>
          <a:solidFill>
            <a:srgbClr val="E20031"/>
          </a:solidFill>
        </p:spPr>
        <p:txBody>
          <a:bodyPr wrap="square">
            <a:spAutoFit/>
          </a:bodyPr>
          <a:lstStyle/>
          <a:p>
            <a:r>
              <a:rPr lang="de-DE" sz="1800" b="1" dirty="0" smtClean="0">
                <a:solidFill>
                  <a:schemeClr val="bg1"/>
                </a:solidFill>
              </a:rPr>
              <a:t>Übersicht digitale Veranstaltung</a:t>
            </a:r>
            <a:endParaRPr lang="de-DE" sz="1800" b="1" dirty="0" smtClean="0">
              <a:solidFill>
                <a:schemeClr val="bg1"/>
              </a:solidFill>
            </a:endParaRPr>
          </a:p>
          <a:p>
            <a:endParaRPr lang="de-DE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5754428"/>
              </p:ext>
            </p:extLst>
          </p:nvPr>
        </p:nvGraphicFramePr>
        <p:xfrm>
          <a:off x="742948" y="1425574"/>
          <a:ext cx="7143751" cy="3333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Arbeitsblatt" r:id="rId3" imgW="15249620" imgH="7115175" progId="Excel.Sheet.12">
                  <p:embed/>
                </p:oleObj>
              </mc:Choice>
              <mc:Fallback>
                <p:oleObj name="Arbeitsblatt" r:id="rId3" imgW="15249620" imgH="711517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2948" y="1425574"/>
                        <a:ext cx="7143751" cy="33337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5529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 xmlns:mv="urn:schemas-microsoft-com:mac:vml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huleWirtschaft">
  <a:themeElements>
    <a:clrScheme name="SCHULEWIRTSCHAFT">
      <a:dk1>
        <a:srgbClr val="000000"/>
      </a:dk1>
      <a:lt1>
        <a:sysClr val="window" lastClr="FFFFFF"/>
      </a:lt1>
      <a:dk2>
        <a:srgbClr val="58585A"/>
      </a:dk2>
      <a:lt2>
        <a:srgbClr val="E7E6E6"/>
      </a:lt2>
      <a:accent1>
        <a:srgbClr val="C4007A"/>
      </a:accent1>
      <a:accent2>
        <a:srgbClr val="CA2F84"/>
      </a:accent2>
      <a:accent3>
        <a:srgbClr val="E09ABD"/>
      </a:accent3>
      <a:accent4>
        <a:srgbClr val="58587F"/>
      </a:accent4>
      <a:accent5>
        <a:srgbClr val="7F7F7F"/>
      </a:accent5>
      <a:accent6>
        <a:srgbClr val="ECECED"/>
      </a:accent6>
      <a:hlink>
        <a:srgbClr val="0563C1"/>
      </a:hlink>
      <a:folHlink>
        <a:srgbClr val="954F72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</Words>
  <Application>Microsoft Office PowerPoint</Application>
  <PresentationFormat>Bildschirmpräsentation (16:9)</PresentationFormat>
  <Paragraphs>19</Paragraphs>
  <Slides>4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6" baseType="lpstr">
      <vt:lpstr>SchuleWirtschaft</vt:lpstr>
      <vt:lpstr>Microsoft Excel Worksheet</vt:lpstr>
      <vt:lpstr>PowerPoint-Präsentation</vt:lpstr>
      <vt:lpstr>PowerPoint-Präsentation</vt:lpstr>
      <vt:lpstr>PowerPoint-Präsentation</vt:lpstr>
      <vt:lpstr>PowerPoint-Präsentation</vt:lpstr>
    </vt:vector>
  </TitlesOfParts>
  <Company>Sabine Becker Graphik Design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SCHULEWIRTSCHAFT</dc:title>
  <dc:creator>Sabine Becker Graphik Design</dc:creator>
  <cp:lastModifiedBy>Büth, Gabriele</cp:lastModifiedBy>
  <cp:revision>907</cp:revision>
  <cp:lastPrinted>2020-01-09T09:42:59Z</cp:lastPrinted>
  <dcterms:created xsi:type="dcterms:W3CDTF">2018-02-26T07:34:41Z</dcterms:created>
  <dcterms:modified xsi:type="dcterms:W3CDTF">2020-12-16T13:34:20Z</dcterms:modified>
</cp:coreProperties>
</file>